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12192000"/>
  <p:notesSz cx="6858000" cy="9144000"/>
  <p:embeddedFontLs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6" roundtripDataSignature="AMtx7mhIKl1P9xsD1fDR8zGa5JSTttBq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1EC8A83-F9AB-48F6-9811-BF1E94D38380}">
  <a:tblStyle styleId="{41EC8A83-F9AB-48F6-9811-BF1E94D3838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BEAEA"/>
          </a:solidFill>
        </a:fill>
      </a:tcStyle>
    </a:wholeTbl>
    <a:band1H>
      <a:tcTxStyle/>
      <a:tcStyle>
        <a:fill>
          <a:solidFill>
            <a:srgbClr val="D5D3D1"/>
          </a:solidFill>
        </a:fill>
      </a:tcStyle>
    </a:band1H>
    <a:band2H>
      <a:tcTxStyle/>
    </a:band2H>
    <a:band1V>
      <a:tcTxStyle/>
      <a:tcStyle>
        <a:fill>
          <a:solidFill>
            <a:srgbClr val="D5D3D1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https://www.aliexpress.com/item/33004770035.html</a:t>
            </a:r>
            <a:endParaRPr/>
          </a:p>
        </p:txBody>
      </p:sp>
      <p:sp>
        <p:nvSpPr>
          <p:cNvPr id="76" name="Google Shape;7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b60358236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db60358236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b6035823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db6035823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95f93328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d95f93328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96111b02c_3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d96111b02c_3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rgbClr val="BFBFBF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6"/>
          <p:cNvSpPr/>
          <p:nvPr/>
        </p:nvSpPr>
        <p:spPr>
          <a:xfrm>
            <a:off x="4727643" y="683485"/>
            <a:ext cx="7464357" cy="55401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6"/>
          <p:cNvSpPr txBox="1"/>
          <p:nvPr>
            <p:ph type="ctrTitle"/>
          </p:nvPr>
        </p:nvSpPr>
        <p:spPr>
          <a:xfrm>
            <a:off x="226986" y="1543870"/>
            <a:ext cx="4108317" cy="21542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  <a:defRPr sz="4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" type="subTitle"/>
          </p:nvPr>
        </p:nvSpPr>
        <p:spPr>
          <a:xfrm>
            <a:off x="226986" y="4866351"/>
            <a:ext cx="4108317" cy="10491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6"/>
          <p:cNvSpPr txBox="1"/>
          <p:nvPr>
            <p:ph idx="12" type="sldNum"/>
          </p:nvPr>
        </p:nvSpPr>
        <p:spPr>
          <a:xfrm>
            <a:off x="293451" y="62590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26"/>
          <p:cNvSpPr/>
          <p:nvPr/>
        </p:nvSpPr>
        <p:spPr>
          <a:xfrm>
            <a:off x="0" y="0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6"/>
          <p:cNvSpPr/>
          <p:nvPr/>
        </p:nvSpPr>
        <p:spPr>
          <a:xfrm>
            <a:off x="4644966" y="683486"/>
            <a:ext cx="84671" cy="5672864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6"/>
          <p:cNvSpPr/>
          <p:nvPr/>
        </p:nvSpPr>
        <p:spPr>
          <a:xfrm>
            <a:off x="0" y="6037044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6"/>
          <p:cNvSpPr txBox="1"/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65" name="Google Shape;65;p36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7"/>
          <p:cNvSpPr txBox="1"/>
          <p:nvPr>
            <p:ph idx="1" type="body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37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8"/>
          <p:cNvSpPr txBox="1"/>
          <p:nvPr>
            <p:ph type="title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/>
        </p:txBody>
      </p:sp>
      <p:sp>
        <p:nvSpPr>
          <p:cNvPr id="71" name="Google Shape;71;p38"/>
          <p:cNvSpPr txBox="1"/>
          <p:nvPr>
            <p:ph idx="1" type="body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7"/>
          <p:cNvSpPr txBox="1"/>
          <p:nvPr>
            <p:ph type="title"/>
          </p:nvPr>
        </p:nvSpPr>
        <p:spPr>
          <a:xfrm>
            <a:off x="415600" y="1841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27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27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buClr>
                <a:srgbClr val="766C6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6C6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buClr>
                <a:srgbClr val="766C6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6C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buClr>
                <a:srgbClr val="766C6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6C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buClr>
                <a:srgbClr val="766C6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6C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buClr>
                <a:srgbClr val="766C6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6C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buClr>
                <a:srgbClr val="766C6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6C6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buClr>
                <a:srgbClr val="766C6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6C6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buClr>
                <a:srgbClr val="766C6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6C6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buClr>
                <a:srgbClr val="766C6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6C6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8"/>
          <p:cNvSpPr txBox="1"/>
          <p:nvPr>
            <p:ph type="title"/>
          </p:nvPr>
        </p:nvSpPr>
        <p:spPr>
          <a:xfrm>
            <a:off x="293451" y="0"/>
            <a:ext cx="11506200" cy="8171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8"/>
          <p:cNvSpPr txBox="1"/>
          <p:nvPr>
            <p:ph idx="1" type="body"/>
          </p:nvPr>
        </p:nvSpPr>
        <p:spPr>
          <a:xfrm>
            <a:off x="293451" y="1342612"/>
            <a:ext cx="11506200" cy="4600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2" type="sldNum"/>
          </p:nvPr>
        </p:nvSpPr>
        <p:spPr>
          <a:xfrm>
            <a:off x="293451" y="62590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29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29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29"/>
          <p:cNvSpPr txBox="1"/>
          <p:nvPr>
            <p:ph idx="12" type="sldNum"/>
          </p:nvPr>
        </p:nvSpPr>
        <p:spPr>
          <a:xfrm>
            <a:off x="293451" y="62590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/>
          <p:nvPr>
            <p:ph type="title"/>
          </p:nvPr>
        </p:nvSpPr>
        <p:spPr>
          <a:xfrm>
            <a:off x="293451" y="0"/>
            <a:ext cx="11506200" cy="8171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32"/>
          <p:cNvSpPr txBox="1"/>
          <p:nvPr>
            <p:ph idx="12" type="sldNum"/>
          </p:nvPr>
        </p:nvSpPr>
        <p:spPr>
          <a:xfrm>
            <a:off x="293451" y="62590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3"/>
          <p:cNvSpPr txBox="1"/>
          <p:nvPr>
            <p:ph idx="12" type="sldNum"/>
          </p:nvPr>
        </p:nvSpPr>
        <p:spPr>
          <a:xfrm>
            <a:off x="293451" y="62590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4" name="Google Shape;44;p33"/>
          <p:cNvCxnSpPr/>
          <p:nvPr/>
        </p:nvCxnSpPr>
        <p:spPr>
          <a:xfrm>
            <a:off x="0" y="6044146"/>
            <a:ext cx="12192000" cy="0"/>
          </a:xfrm>
          <a:prstGeom prst="straightConnector1">
            <a:avLst/>
          </a:prstGeom>
          <a:noFill/>
          <a:ln cap="flat" cmpd="sng" w="19050">
            <a:solidFill>
              <a:srgbClr val="009CE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31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31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31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300"/>
              <a:buFont typeface="Arial"/>
              <a:buNone/>
              <a:defRPr/>
            </a:lvl1pPr>
            <a:lvl2pPr indent="0" lvl="1" marL="0" algn="r">
              <a:buClr>
                <a:schemeClr val="dk2"/>
              </a:buClr>
              <a:buSzPts val="1300"/>
              <a:buFont typeface="Arial"/>
              <a:buNone/>
              <a:defRPr/>
            </a:lvl2pPr>
            <a:lvl3pPr indent="0" lvl="2" marL="0" algn="r">
              <a:buClr>
                <a:schemeClr val="dk2"/>
              </a:buClr>
              <a:buSzPts val="1300"/>
              <a:buFont typeface="Arial"/>
              <a:buNone/>
              <a:defRPr/>
            </a:lvl3pPr>
            <a:lvl4pPr indent="0" lvl="3" marL="0" algn="r">
              <a:buClr>
                <a:schemeClr val="dk2"/>
              </a:buClr>
              <a:buSzPts val="1300"/>
              <a:buFont typeface="Arial"/>
              <a:buNone/>
              <a:defRPr/>
            </a:lvl4pPr>
            <a:lvl5pPr indent="0" lvl="4" marL="0" algn="r">
              <a:buClr>
                <a:schemeClr val="dk2"/>
              </a:buClr>
              <a:buSzPts val="1300"/>
              <a:buFont typeface="Arial"/>
              <a:buNone/>
              <a:defRPr/>
            </a:lvl5pPr>
            <a:lvl6pPr indent="0" lvl="5" marL="0" algn="r">
              <a:buClr>
                <a:schemeClr val="dk2"/>
              </a:buClr>
              <a:buSzPts val="1300"/>
              <a:buFont typeface="Arial"/>
              <a:buNone/>
              <a:defRPr/>
            </a:lvl6pPr>
            <a:lvl7pPr indent="0" lvl="6" marL="0" algn="r">
              <a:buClr>
                <a:schemeClr val="dk2"/>
              </a:buClr>
              <a:buSzPts val="1300"/>
              <a:buFont typeface="Arial"/>
              <a:buNone/>
              <a:defRPr/>
            </a:lvl7pPr>
            <a:lvl8pPr indent="0" lvl="7" marL="0" algn="r">
              <a:buClr>
                <a:schemeClr val="dk2"/>
              </a:buClr>
              <a:buSzPts val="1300"/>
              <a:buFont typeface="Arial"/>
              <a:buNone/>
              <a:defRPr/>
            </a:lvl8pPr>
            <a:lvl9pPr indent="0" lvl="8" marL="0" algn="r">
              <a:buClr>
                <a:schemeClr val="dk2"/>
              </a:buClr>
              <a:buSzPts val="13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4"/>
          <p:cNvSpPr txBox="1"/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/>
        </p:txBody>
      </p:sp>
      <p:sp>
        <p:nvSpPr>
          <p:cNvPr id="57" name="Google Shape;57;p34"/>
          <p:cNvSpPr txBox="1"/>
          <p:nvPr>
            <p:ph idx="1" type="subTitle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/>
        </p:txBody>
      </p:sp>
      <p:sp>
        <p:nvSpPr>
          <p:cNvPr id="58" name="Google Shape;58;p34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5"/>
          <p:cNvSpPr txBox="1"/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61" name="Google Shape;61;p35"/>
          <p:cNvSpPr txBox="1"/>
          <p:nvPr>
            <p:ph idx="1" type="body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indent="-304800" lvl="2" marL="1371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indent="-304800" lvl="3" marL="18288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indent="-304800" lvl="4" marL="22860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indent="-304800" lvl="5" marL="27432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indent="-304800" lvl="7" marL="365760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indent="-304800" lvl="8" marL="411480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/>
        </p:txBody>
      </p:sp>
      <p:sp>
        <p:nvSpPr>
          <p:cNvPr id="62" name="Google Shape;62;p35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/>
          <p:nvPr/>
        </p:nvSpPr>
        <p:spPr>
          <a:xfrm>
            <a:off x="0" y="0"/>
            <a:ext cx="12192000" cy="817123"/>
          </a:xfrm>
          <a:prstGeom prst="rect">
            <a:avLst/>
          </a:prstGeom>
          <a:solidFill>
            <a:srgbClr val="766C6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5"/>
          <p:cNvSpPr txBox="1"/>
          <p:nvPr>
            <p:ph type="title"/>
          </p:nvPr>
        </p:nvSpPr>
        <p:spPr>
          <a:xfrm>
            <a:off x="293451" y="0"/>
            <a:ext cx="11506200" cy="8171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25"/>
          <p:cNvSpPr txBox="1"/>
          <p:nvPr>
            <p:ph idx="1" type="body"/>
          </p:nvPr>
        </p:nvSpPr>
        <p:spPr>
          <a:xfrm>
            <a:off x="293451" y="1342612"/>
            <a:ext cx="11506200" cy="4600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766C6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66C62"/>
              </a:buClr>
              <a:buSzPts val="2000"/>
              <a:buFont typeface="Arial"/>
              <a:buChar char="−"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66C6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9CE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9CE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2" type="sldNum"/>
          </p:nvPr>
        </p:nvSpPr>
        <p:spPr>
          <a:xfrm>
            <a:off x="293451" y="62590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766C6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766C6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766C6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766C6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766C6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766C6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766C6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766C6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766C6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30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8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8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8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8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8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8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8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8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30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buClr>
                <a:schemeClr val="dk2"/>
              </a:buClr>
              <a:buSzPts val="1333"/>
              <a:buFont typeface="Arial"/>
              <a:buNone/>
              <a:defRPr sz="1333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xlp.pub/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41.png"/><Relationship Id="rId6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xlp.pub/index.php/Category:Tatiapi_Kaja" TargetMode="External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git-scm.com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23.png"/><Relationship Id="rId6" Type="http://schemas.openxmlformats.org/officeDocument/2006/relationships/image" Target="../media/image18.jpg"/><Relationship Id="rId7" Type="http://schemas.openxmlformats.org/officeDocument/2006/relationships/hyperlink" Target="http://wikipedia.com/wiki/Linus_Torvald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blog.devmountain.com/git-vs-github-whats-the-difference/" TargetMode="External"/><Relationship Id="rId4" Type="http://schemas.openxmlformats.org/officeDocument/2006/relationships/hyperlink" Target="https://blog.devmountain.com/git-vs-github-whats-the-difference/" TargetMode="External"/><Relationship Id="rId9" Type="http://schemas.openxmlformats.org/officeDocument/2006/relationships/image" Target="../media/image19.png"/><Relationship Id="rId5" Type="http://schemas.openxmlformats.org/officeDocument/2006/relationships/image" Target="../media/image26.png"/><Relationship Id="rId6" Type="http://schemas.openxmlformats.org/officeDocument/2006/relationships/hyperlink" Target="https://www.git-scm.com/" TargetMode="External"/><Relationship Id="rId7" Type="http://schemas.openxmlformats.org/officeDocument/2006/relationships/image" Target="../media/image3.png"/><Relationship Id="rId8" Type="http://schemas.openxmlformats.org/officeDocument/2006/relationships/hyperlink" Target="https://www.github.co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github.com/" TargetMode="External"/><Relationship Id="rId4" Type="http://schemas.openxmlformats.org/officeDocument/2006/relationships/hyperlink" Target="https://docs.github.com/en/desktop/contributing-and-collaborating-using-github-desktop/making-changes-in-a-branch/viewing-the-branch-history" TargetMode="External"/><Relationship Id="rId5" Type="http://schemas.openxmlformats.org/officeDocument/2006/relationships/image" Target="../media/image28.png"/><Relationship Id="rId6" Type="http://schemas.openxmlformats.org/officeDocument/2006/relationships/hyperlink" Target="https://docs.github.com/en/desktop/contributing-and-collaborating-using-github-desktop/making-changes-in-a-branch/viewing-the-branch-history" TargetMode="External"/><Relationship Id="rId7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github.com/" TargetMode="External"/><Relationship Id="rId4" Type="http://schemas.openxmlformats.org/officeDocument/2006/relationships/image" Target="../media/image24.png"/><Relationship Id="rId5" Type="http://schemas.openxmlformats.org/officeDocument/2006/relationships/hyperlink" Target="https://www.youtube.com/watch?v=npnfDwmHKhY" TargetMode="External"/><Relationship Id="rId6" Type="http://schemas.openxmlformats.org/officeDocument/2006/relationships/image" Target="../media/image37.png"/><Relationship Id="rId7" Type="http://schemas.openxmlformats.org/officeDocument/2006/relationships/hyperlink" Target="https://www.youtube.com/watch?v=npnfDwmHKhY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hyperlink" Target="https://github.com/features/actions" TargetMode="External"/><Relationship Id="rId5" Type="http://schemas.openxmlformats.org/officeDocument/2006/relationships/image" Target="../media/image32.png"/><Relationship Id="rId6" Type="http://schemas.openxmlformats.org/officeDocument/2006/relationships/hyperlink" Target="https://github.com/features/action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flightradar24.com/" TargetMode="External"/><Relationship Id="rId4" Type="http://schemas.openxmlformats.org/officeDocument/2006/relationships/hyperlink" Target="https://www.youtube.com/watch?v=zfclTRtKOSM" TargetMode="External"/><Relationship Id="rId5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youtube.com/watch?v=GpuozJ-GEpE" TargetMode="External"/><Relationship Id="rId4" Type="http://schemas.openxmlformats.org/officeDocument/2006/relationships/hyperlink" Target="https://www.youtube.com/watch?v=GpuozJ-GEpE" TargetMode="External"/><Relationship Id="rId5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zone.com/articles/learn-how-to-setup-a-cicd-pipeline-from-scratch" TargetMode="External"/><Relationship Id="rId4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xlp.pub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nearcoding.com/what-is-devops/" TargetMode="External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jpg"/><Relationship Id="rId4" Type="http://schemas.openxmlformats.org/officeDocument/2006/relationships/image" Target="../media/image3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4.png"/><Relationship Id="rId5" Type="http://schemas.openxmlformats.org/officeDocument/2006/relationships/hyperlink" Target="https://www.thwink.org/sustain/glossary/KuhnCycle.htm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hyperlink" Target="https://www.youtube.com/watch?v=fq4N0hgOWzU" TargetMode="External"/><Relationship Id="rId6" Type="http://schemas.openxmlformats.org/officeDocument/2006/relationships/image" Target="../media/image44.png"/><Relationship Id="rId7" Type="http://schemas.openxmlformats.org/officeDocument/2006/relationships/hyperlink" Target="https://www.youtube.com/watch?v=fq4N0hgOWzU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xlp.pub/index.php/Hyperlink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xlp.pub" TargetMode="External"/><Relationship Id="rId4" Type="http://schemas.openxmlformats.org/officeDocument/2006/relationships/hyperlink" Target="https://xlp.pub/" TargetMode="Externa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hyperlink" Target="http://www.chaostoperfection.com/" TargetMode="External"/><Relationship Id="rId10" Type="http://schemas.openxmlformats.org/officeDocument/2006/relationships/hyperlink" Target="https://old.opencascade.com/content/web-3d-demo" TargetMode="External"/><Relationship Id="rId13" Type="http://schemas.openxmlformats.org/officeDocument/2006/relationships/hyperlink" Target="https://e.huawei.com/id/eblog/industries/insights/2020/how-digital-twins-enable-intelligent-cities" TargetMode="External"/><Relationship Id="rId12" Type="http://schemas.openxmlformats.org/officeDocument/2006/relationships/hyperlink" Target="https://vizzio.ai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10.png"/><Relationship Id="rId9" Type="http://schemas.openxmlformats.org/officeDocument/2006/relationships/image" Target="../media/image1.jpg"/><Relationship Id="rId15" Type="http://schemas.openxmlformats.org/officeDocument/2006/relationships/hyperlink" Target="https://e.huawei.com/id/eblog/industries/insights/2020/how-digital-twins-enable-intelligent-cities" TargetMode="External"/><Relationship Id="rId14" Type="http://schemas.openxmlformats.org/officeDocument/2006/relationships/image" Target="../media/image7.png"/><Relationship Id="rId5" Type="http://schemas.openxmlformats.org/officeDocument/2006/relationships/image" Target="../media/image43.png"/><Relationship Id="rId6" Type="http://schemas.openxmlformats.org/officeDocument/2006/relationships/image" Target="../media/image9.jpg"/><Relationship Id="rId7" Type="http://schemas.openxmlformats.org/officeDocument/2006/relationships/hyperlink" Target="https://www.git-scm.com/" TargetMode="External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hq.iv.navvis.com/?fov=131.6&amp;site=1493761991057195&amp;hsCtaTracking=a4b04978-3ac0-4208-bfd6-63048ec3c0fe%7Cb8759a55-d746-4e96-97bd-ec257724516f&amp;vlon=5.24&amp;vlat=-0.38&amp;image=16845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www.navvis.com/" TargetMode="External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5.jp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info.cern.ch/NextBrowser.html" TargetMode="External"/><Relationship Id="rId4" Type="http://schemas.openxmlformats.org/officeDocument/2006/relationships/image" Target="../media/image6.gif"/><Relationship Id="rId5" Type="http://schemas.openxmlformats.org/officeDocument/2006/relationships/hyperlink" Target="https://www.forbes.com/sites/martingiles/2019/11/25/tim-berners-lee-plan-to-save-the-internet/#7918b74a1dbd" TargetMode="External"/><Relationship Id="rId6" Type="http://schemas.openxmlformats.org/officeDocument/2006/relationships/image" Target="../media/image2.jpg"/><Relationship Id="rId7" Type="http://schemas.openxmlformats.org/officeDocument/2006/relationships/hyperlink" Target="https://www.opte.org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xlp.mit.edu/" TargetMode="External"/><Relationship Id="rId4" Type="http://schemas.openxmlformats.org/officeDocument/2006/relationships/image" Target="../media/image16.png"/><Relationship Id="rId5" Type="http://schemas.openxmlformats.org/officeDocument/2006/relationships/hyperlink" Target="https://wikipedia.org/en/Wikinomics" TargetMode="External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xlp.mit.edu/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xlp.pub/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 txBox="1"/>
          <p:nvPr>
            <p:ph type="ctrTitle"/>
          </p:nvPr>
        </p:nvSpPr>
        <p:spPr>
          <a:xfrm>
            <a:off x="-23462" y="1233529"/>
            <a:ext cx="4609200" cy="28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83018"/>
              <a:buFont typeface="Arial"/>
              <a:buNone/>
            </a:pPr>
            <a:r>
              <a:rPr b="1" lang="en-US" sz="5300"/>
              <a:t>Data Instruments</a:t>
            </a:r>
            <a:endParaRPr sz="44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None/>
            </a:pPr>
            <a:r>
              <a:rPr lang="en-US" sz="4400"/>
              <a:t>for </a:t>
            </a:r>
            <a:endParaRPr sz="44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Arial"/>
              <a:buNone/>
            </a:pPr>
            <a:r>
              <a:rPr lang="en-US" sz="4400"/>
              <a:t>Software-Defined Organizations</a:t>
            </a:r>
            <a:endParaRPr sz="4400"/>
          </a:p>
        </p:txBody>
      </p:sp>
      <p:sp>
        <p:nvSpPr>
          <p:cNvPr id="79" name="Google Shape;79;p1"/>
          <p:cNvSpPr txBox="1"/>
          <p:nvPr>
            <p:ph idx="1" type="subTitle"/>
          </p:nvPr>
        </p:nvSpPr>
        <p:spPr>
          <a:xfrm>
            <a:off x="226975" y="4351051"/>
            <a:ext cx="41082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Ben Koo</a:t>
            </a:r>
            <a:endParaRPr/>
          </a:p>
        </p:txBody>
      </p:sp>
      <p:sp>
        <p:nvSpPr>
          <p:cNvPr id="80" name="Google Shape;80;p1"/>
          <p:cNvSpPr txBox="1"/>
          <p:nvPr/>
        </p:nvSpPr>
        <p:spPr>
          <a:xfrm>
            <a:off x="226986" y="5415084"/>
            <a:ext cx="4108317" cy="560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6C6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May 22, 2021</a:t>
            </a:r>
            <a:endParaRPr/>
          </a:p>
        </p:txBody>
      </p:sp>
      <p:pic>
        <p:nvPicPr>
          <p:cNvPr descr="GitOps Graphic" id="81" name="Google Shape;81;p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0218" y="1692829"/>
            <a:ext cx="6713495" cy="377634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"/>
          <p:cNvSpPr txBox="1"/>
          <p:nvPr/>
        </p:nvSpPr>
        <p:spPr>
          <a:xfrm>
            <a:off x="7887092" y="5793972"/>
            <a:ext cx="11960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Moore’s Law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"/>
          <p:cNvSpPr txBox="1"/>
          <p:nvPr>
            <p:ph type="title"/>
          </p:nvPr>
        </p:nvSpPr>
        <p:spPr>
          <a:xfrm>
            <a:off x="415600" y="1841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Embedding </a:t>
            </a:r>
            <a:r>
              <a:rPr lang="en-US"/>
              <a:t>Multimedia</a:t>
            </a:r>
            <a:r>
              <a:rPr lang="en-US"/>
              <a:t> Data in a Page</a:t>
            </a:r>
            <a:endParaRPr/>
          </a:p>
        </p:txBody>
      </p:sp>
      <p:sp>
        <p:nvSpPr>
          <p:cNvPr id="179" name="Google Shape;179;p7"/>
          <p:cNvSpPr txBox="1"/>
          <p:nvPr/>
        </p:nvSpPr>
        <p:spPr>
          <a:xfrm>
            <a:off x="5248811" y="6619841"/>
            <a:ext cx="839974" cy="1538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https://xlp.pub/</a:t>
            </a:r>
            <a:endParaRPr sz="9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600" y="1162975"/>
            <a:ext cx="1183095" cy="491829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7"/>
          <p:cNvSpPr/>
          <p:nvPr/>
        </p:nvSpPr>
        <p:spPr>
          <a:xfrm>
            <a:off x="248575" y="5695025"/>
            <a:ext cx="1350120" cy="28802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51980" y="1304478"/>
            <a:ext cx="6740019" cy="51384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7"/>
          <p:cNvCxnSpPr>
            <a:stCxn id="181" idx="3"/>
          </p:cNvCxnSpPr>
          <p:nvPr/>
        </p:nvCxnSpPr>
        <p:spPr>
          <a:xfrm flipH="1" rot="10800000">
            <a:off x="1598695" y="4239735"/>
            <a:ext cx="550500" cy="15993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84" name="Google Shape;18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70615" y="1932495"/>
            <a:ext cx="3535809" cy="2307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7"/>
          <p:cNvCxnSpPr/>
          <p:nvPr/>
        </p:nvCxnSpPr>
        <p:spPr>
          <a:xfrm flipH="1" rot="10800000">
            <a:off x="2714920" y="1508290"/>
            <a:ext cx="2809187" cy="2036188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"/>
          <p:cNvSpPr txBox="1"/>
          <p:nvPr>
            <p:ph type="title"/>
          </p:nvPr>
        </p:nvSpPr>
        <p:spPr>
          <a:xfrm>
            <a:off x="415600" y="1841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Semantic MediaWiki: Automatically Creates Forms</a:t>
            </a:r>
            <a:endParaRPr/>
          </a:p>
        </p:txBody>
      </p:sp>
      <p:sp>
        <p:nvSpPr>
          <p:cNvPr id="191" name="Google Shape;191;p9"/>
          <p:cNvSpPr txBox="1"/>
          <p:nvPr/>
        </p:nvSpPr>
        <p:spPr>
          <a:xfrm>
            <a:off x="203474" y="5769617"/>
            <a:ext cx="6370200" cy="15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https://xlp.pub/index.php/Special:FormEdit/PE_Collector_Submission_Form/Plastic_Exchange_Submission_Form_100230</a:t>
            </a:r>
            <a:endParaRPr sz="9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6277" y="935248"/>
            <a:ext cx="4448925" cy="587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 txBox="1"/>
          <p:nvPr/>
        </p:nvSpPr>
        <p:spPr>
          <a:xfrm>
            <a:off x="814925" y="1278825"/>
            <a:ext cx="5040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Map inputs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Multiple select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Dropdown lists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Ratings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Defined Categories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Defined Properties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US" sz="1800">
                <a:latin typeface="Lato"/>
                <a:ea typeface="Lato"/>
                <a:cs typeface="Lato"/>
                <a:sym typeface="Lato"/>
              </a:rPr>
              <a:t>Default autofill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b60358236_1_0"/>
          <p:cNvSpPr txBox="1"/>
          <p:nvPr>
            <p:ph type="title"/>
          </p:nvPr>
        </p:nvSpPr>
        <p:spPr>
          <a:xfrm>
            <a:off x="415600" y="18418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Git as a Unifying Data Abstraction</a:t>
            </a:r>
            <a:endParaRPr/>
          </a:p>
        </p:txBody>
      </p:sp>
      <p:pic>
        <p:nvPicPr>
          <p:cNvPr id="199" name="Google Shape;199;gdb60358236_1_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1553" y="2451254"/>
            <a:ext cx="2387925" cy="26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db60358236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1130" y="2272088"/>
            <a:ext cx="2481976" cy="300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db60358236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8713" y="1647750"/>
            <a:ext cx="2774575" cy="4254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db60358236_1_0"/>
          <p:cNvSpPr txBox="1"/>
          <p:nvPr/>
        </p:nvSpPr>
        <p:spPr>
          <a:xfrm>
            <a:off x="2767738" y="6083600"/>
            <a:ext cx="665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Creator of Linux and Git: </a:t>
            </a:r>
            <a:r>
              <a:rPr lang="en-US" sz="2100" u="sng">
                <a:solidFill>
                  <a:schemeClr val="hlink"/>
                </a:solidFill>
                <a:hlinkClick r:id="rId7"/>
              </a:rPr>
              <a:t>Linus Torvalds</a:t>
            </a:r>
            <a:endParaRPr sz="2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/>
          <p:nvPr>
            <p:ph type="title"/>
          </p:nvPr>
        </p:nvSpPr>
        <p:spPr>
          <a:xfrm>
            <a:off x="415600" y="1841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Git and Github.com</a:t>
            </a:r>
            <a:endParaRPr/>
          </a:p>
        </p:txBody>
      </p:sp>
      <p:sp>
        <p:nvSpPr>
          <p:cNvPr id="208" name="Google Shape;208;p10"/>
          <p:cNvSpPr txBox="1"/>
          <p:nvPr/>
        </p:nvSpPr>
        <p:spPr>
          <a:xfrm>
            <a:off x="3962402" y="6483494"/>
            <a:ext cx="4267194" cy="1538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Source: https://blog.devmountain.com/git-vs-github-whats-the-difference/</a:t>
            </a:r>
            <a:endParaRPr sz="9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1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98699" y="1112550"/>
            <a:ext cx="7594600" cy="51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0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0511" y="2816159"/>
            <a:ext cx="1611983" cy="17870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Logo Png - Github, Transparent Png - github png" id="211" name="Google Shape;211;p10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437695" y="3242821"/>
            <a:ext cx="1433794" cy="136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"/>
          <p:cNvSpPr txBox="1"/>
          <p:nvPr>
            <p:ph type="title"/>
          </p:nvPr>
        </p:nvSpPr>
        <p:spPr>
          <a:xfrm>
            <a:off x="415600" y="1841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Github: A File Synchronization Service</a:t>
            </a:r>
            <a:endParaRPr/>
          </a:p>
        </p:txBody>
      </p:sp>
      <p:sp>
        <p:nvSpPr>
          <p:cNvPr id="217" name="Google Shape;217;p11"/>
          <p:cNvSpPr txBox="1"/>
          <p:nvPr/>
        </p:nvSpPr>
        <p:spPr>
          <a:xfrm>
            <a:off x="5248811" y="6619841"/>
            <a:ext cx="1351332" cy="1538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https://www.github.com/</a:t>
            </a:r>
            <a:endParaRPr sz="9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00143" y="1070524"/>
            <a:ext cx="4704951" cy="526081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1"/>
          <p:cNvSpPr txBox="1"/>
          <p:nvPr/>
        </p:nvSpPr>
        <p:spPr>
          <a:xfrm>
            <a:off x="6842104" y="6371671"/>
            <a:ext cx="4221027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u="sng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https://docs.github.com/en/desktop/contributing-and-collaborating-using-github-desktop/making-changes-in-a-branch/viewing-the-branch-history</a:t>
            </a:r>
            <a:endParaRPr sz="5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6243" y="1740899"/>
            <a:ext cx="6043399" cy="445671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1"/>
          <p:cNvSpPr/>
          <p:nvPr/>
        </p:nvSpPr>
        <p:spPr>
          <a:xfrm>
            <a:off x="5496644" y="2904692"/>
            <a:ext cx="772998" cy="28802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" name="Google Shape;222;p11"/>
          <p:cNvCxnSpPr/>
          <p:nvPr/>
        </p:nvCxnSpPr>
        <p:spPr>
          <a:xfrm flipH="1">
            <a:off x="6269642" y="2073897"/>
            <a:ext cx="1648873" cy="970961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"/>
          <p:cNvSpPr txBox="1"/>
          <p:nvPr>
            <p:ph type="title"/>
          </p:nvPr>
        </p:nvSpPr>
        <p:spPr>
          <a:xfrm>
            <a:off x="415600" y="1841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Github Pull Request (PR)</a:t>
            </a:r>
            <a:endParaRPr/>
          </a:p>
        </p:txBody>
      </p:sp>
      <p:sp>
        <p:nvSpPr>
          <p:cNvPr id="228" name="Google Shape;228;p12"/>
          <p:cNvSpPr txBox="1"/>
          <p:nvPr/>
        </p:nvSpPr>
        <p:spPr>
          <a:xfrm>
            <a:off x="5248811" y="6619841"/>
            <a:ext cx="1351332" cy="1538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https://www.github.com/</a:t>
            </a:r>
            <a:endParaRPr sz="9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951" y="1314910"/>
            <a:ext cx="5950946" cy="477203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2"/>
          <p:cNvSpPr/>
          <p:nvPr/>
        </p:nvSpPr>
        <p:spPr>
          <a:xfrm>
            <a:off x="1621410" y="1773475"/>
            <a:ext cx="772998" cy="28802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2"/>
          <p:cNvSpPr txBox="1"/>
          <p:nvPr/>
        </p:nvSpPr>
        <p:spPr>
          <a:xfrm>
            <a:off x="6777872" y="1917485"/>
            <a:ext cx="478881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Pull Request is a polite way to engage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Anyone around the world to share their changes with you.</a:t>
            </a:r>
            <a:endParaRPr/>
          </a:p>
        </p:txBody>
      </p:sp>
      <p:cxnSp>
        <p:nvCxnSpPr>
          <p:cNvPr id="232" name="Google Shape;232;p12"/>
          <p:cNvCxnSpPr/>
          <p:nvPr/>
        </p:nvCxnSpPr>
        <p:spPr>
          <a:xfrm rot="10800000">
            <a:off x="2394409" y="2061497"/>
            <a:ext cx="4383463" cy="208572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33" name="Google Shape;233;p1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77872" y="3016655"/>
            <a:ext cx="4992864" cy="283738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2"/>
          <p:cNvSpPr txBox="1"/>
          <p:nvPr/>
        </p:nvSpPr>
        <p:spPr>
          <a:xfrm>
            <a:off x="6876115" y="6030522"/>
            <a:ext cx="479637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https://www.youtube.com/watch?v=npnfDwmHKhY</a:t>
            </a:r>
            <a:endParaRPr sz="16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 txBox="1"/>
          <p:nvPr>
            <p:ph type="title"/>
          </p:nvPr>
        </p:nvSpPr>
        <p:spPr>
          <a:xfrm>
            <a:off x="415600" y="1841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Github Action</a:t>
            </a:r>
            <a:endParaRPr/>
          </a:p>
        </p:txBody>
      </p:sp>
      <p:pic>
        <p:nvPicPr>
          <p:cNvPr id="240" name="Google Shape;24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282" y="1211215"/>
            <a:ext cx="5950946" cy="477203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3"/>
          <p:cNvSpPr/>
          <p:nvPr/>
        </p:nvSpPr>
        <p:spPr>
          <a:xfrm>
            <a:off x="2422689" y="1694875"/>
            <a:ext cx="772998" cy="28802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13"/>
          <p:cNvCxnSpPr/>
          <p:nvPr/>
        </p:nvCxnSpPr>
        <p:spPr>
          <a:xfrm flipH="1">
            <a:off x="3195687" y="1842151"/>
            <a:ext cx="3633220" cy="2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3" name="Google Shape;243;p13"/>
          <p:cNvSpPr txBox="1"/>
          <p:nvPr/>
        </p:nvSpPr>
        <p:spPr>
          <a:xfrm>
            <a:off x="6828909" y="1475064"/>
            <a:ext cx="478881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Github Action allows you to trigger automated events once changes are commited to a GitHub Project.</a:t>
            </a:r>
            <a:endParaRPr/>
          </a:p>
        </p:txBody>
      </p:sp>
      <p:pic>
        <p:nvPicPr>
          <p:cNvPr id="244" name="Google Shape;244;p1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8917" y="2902286"/>
            <a:ext cx="5368799" cy="21852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3"/>
          <p:cNvSpPr txBox="1"/>
          <p:nvPr/>
        </p:nvSpPr>
        <p:spPr>
          <a:xfrm>
            <a:off x="7181731" y="5499058"/>
            <a:ext cx="408316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https://github.com/features/actions</a:t>
            </a:r>
            <a:endParaRPr sz="2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 txBox="1"/>
          <p:nvPr>
            <p:ph type="title"/>
          </p:nvPr>
        </p:nvSpPr>
        <p:spPr>
          <a:xfrm>
            <a:off x="415600" y="1841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Microservice: Dockerized Service Containers</a:t>
            </a:r>
            <a:endParaRPr/>
          </a:p>
        </p:txBody>
      </p:sp>
      <p:sp>
        <p:nvSpPr>
          <p:cNvPr id="251" name="Google Shape;251;p14"/>
          <p:cNvSpPr txBox="1"/>
          <p:nvPr/>
        </p:nvSpPr>
        <p:spPr>
          <a:xfrm>
            <a:off x="5126263" y="6591561"/>
            <a:ext cx="1243930" cy="1538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https://www.docker.io/</a:t>
            </a:r>
            <a:endParaRPr sz="9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1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6928" y="1315760"/>
            <a:ext cx="8102600" cy="45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"/>
          <p:cNvSpPr txBox="1"/>
          <p:nvPr>
            <p:ph type="title"/>
          </p:nvPr>
        </p:nvSpPr>
        <p:spPr>
          <a:xfrm>
            <a:off x="415600" y="1841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Jenkins: Continuous Integration &amp; Deployment</a:t>
            </a:r>
            <a:endParaRPr/>
          </a:p>
        </p:txBody>
      </p:sp>
      <p:sp>
        <p:nvSpPr>
          <p:cNvPr id="258" name="Google Shape;258;p16"/>
          <p:cNvSpPr txBox="1"/>
          <p:nvPr/>
        </p:nvSpPr>
        <p:spPr>
          <a:xfrm>
            <a:off x="4778329" y="5922094"/>
            <a:ext cx="3383940" cy="1538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 Source: https://www.youtube.com/watch?v=GpuozJ-GEpE</a:t>
            </a:r>
            <a:endParaRPr sz="9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1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4698" y="1136650"/>
            <a:ext cx="8102600" cy="45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"/>
          <p:cNvSpPr txBox="1"/>
          <p:nvPr>
            <p:ph type="title"/>
          </p:nvPr>
        </p:nvSpPr>
        <p:spPr>
          <a:xfrm>
            <a:off x="415600" y="1841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3600"/>
              <a:t>DevOps, Data Ops, AI/ML Ops, GitOps</a:t>
            </a:r>
            <a:endParaRPr sz="3600"/>
          </a:p>
        </p:txBody>
      </p:sp>
      <p:pic>
        <p:nvPicPr>
          <p:cNvPr id="265" name="Google Shape;265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065318"/>
            <a:ext cx="12192000" cy="5774264"/>
          </a:xfrm>
          <a:prstGeom prst="rect">
            <a:avLst/>
          </a:prstGeom>
          <a:solidFill>
            <a:srgbClr val="E1E1E1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3200"/>
              <a:t>Why: </a:t>
            </a:r>
            <a:endParaRPr/>
          </a:p>
          <a:p>
            <a:pPr indent="-423323" lvl="1" marL="121917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</a:pPr>
            <a:r>
              <a:rPr lang="en-US" sz="2800"/>
              <a:t>Dedicated</a:t>
            </a:r>
            <a:r>
              <a:rPr lang="en-US" sz="2800"/>
              <a:t> Data Instruments to empower your HDX Challenges</a:t>
            </a:r>
            <a:endParaRPr/>
          </a:p>
          <a:p>
            <a:pPr indent="-3428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200"/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3200"/>
              <a:t>What: </a:t>
            </a:r>
            <a:endParaRPr/>
          </a:p>
          <a:p>
            <a:pPr indent="-423323" lvl="1" marL="121917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</a:pPr>
            <a:r>
              <a:rPr lang="en-US" sz="2800"/>
              <a:t>Minimalistic technical barrier to realize your Designs </a:t>
            </a:r>
            <a:endParaRPr/>
          </a:p>
          <a:p>
            <a:pPr indent="-3428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200"/>
          </a:p>
          <a:p>
            <a:pPr indent="-457188" lvl="0" marL="60958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3200"/>
              <a:t>How: </a:t>
            </a:r>
            <a:endParaRPr/>
          </a:p>
          <a:p>
            <a:pPr indent="-423323" lvl="1" marL="121917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</a:pPr>
            <a:r>
              <a:rPr lang="en-US" sz="2800"/>
              <a:t>More supportive documents and videos linked on </a:t>
            </a:r>
            <a:r>
              <a:rPr lang="en-US" sz="2800" u="sng">
                <a:solidFill>
                  <a:schemeClr val="hlink"/>
                </a:solidFill>
                <a:hlinkClick r:id="rId3"/>
              </a:rPr>
              <a:t>PKC</a:t>
            </a:r>
            <a:endParaRPr sz="2800"/>
          </a:p>
        </p:txBody>
      </p:sp>
      <p:sp>
        <p:nvSpPr>
          <p:cNvPr id="88" name="Google Shape;88;p2"/>
          <p:cNvSpPr txBox="1"/>
          <p:nvPr>
            <p:ph type="title"/>
          </p:nvPr>
        </p:nvSpPr>
        <p:spPr>
          <a:xfrm>
            <a:off x="415600" y="0"/>
            <a:ext cx="10140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100"/>
              <a:t>Context:</a:t>
            </a:r>
            <a:r>
              <a:rPr b="0" i="0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Design Challenges and Learning</a:t>
            </a:r>
            <a:endParaRPr b="0" i="0" sz="4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"/>
          <p:cNvSpPr txBox="1"/>
          <p:nvPr>
            <p:ph type="title"/>
          </p:nvPr>
        </p:nvSpPr>
        <p:spPr>
          <a:xfrm>
            <a:off x="987552" y="155885"/>
            <a:ext cx="10216896" cy="7266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Tools of DevOps</a:t>
            </a:r>
            <a:endParaRPr/>
          </a:p>
        </p:txBody>
      </p:sp>
      <p:sp>
        <p:nvSpPr>
          <p:cNvPr id="271" name="Google Shape;271;p17"/>
          <p:cNvSpPr txBox="1"/>
          <p:nvPr/>
        </p:nvSpPr>
        <p:spPr>
          <a:xfrm>
            <a:off x="215410" y="6642556"/>
            <a:ext cx="1176118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courtesy: PETSEBAN on NearCoding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5925" y="1610147"/>
            <a:ext cx="8910673" cy="472862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7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766C62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/>
          <p:cNvSpPr txBox="1"/>
          <p:nvPr/>
        </p:nvSpPr>
        <p:spPr>
          <a:xfrm>
            <a:off x="415600" y="1841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DevOps, </a:t>
            </a:r>
            <a:r>
              <a:rPr lang="en-US" sz="3600">
                <a:solidFill>
                  <a:schemeClr val="lt1"/>
                </a:solidFill>
              </a:rPr>
              <a:t>CI/CD</a:t>
            </a: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>
                <a:solidFill>
                  <a:schemeClr val="lt1"/>
                </a:solidFill>
              </a:rPr>
              <a:t>delivers faster Clockspeeds</a:t>
            </a:r>
            <a:endParaRPr/>
          </a:p>
        </p:txBody>
      </p:sp>
      <p:pic>
        <p:nvPicPr>
          <p:cNvPr descr="undefined" id="279" name="Google Shape;2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269" y="4219925"/>
            <a:ext cx="1270681" cy="192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alue Chains and Clock Speed - ppt video online download" id="280" name="Google Shape;28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0037" y="894100"/>
            <a:ext cx="7951918" cy="59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0"/>
          <p:cNvSpPr txBox="1"/>
          <p:nvPr>
            <p:ph type="title"/>
          </p:nvPr>
        </p:nvSpPr>
        <p:spPr>
          <a:xfrm>
            <a:off x="415600" y="1841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GitOps: Git as the </a:t>
            </a:r>
            <a:r>
              <a:rPr lang="en-US">
                <a:solidFill>
                  <a:srgbClr val="FF0000"/>
                </a:solidFill>
              </a:rPr>
              <a:t>Single Source</a:t>
            </a:r>
            <a:r>
              <a:rPr lang="en-US"/>
              <a:t> of Truth</a:t>
            </a:r>
            <a:endParaRPr/>
          </a:p>
        </p:txBody>
      </p:sp>
      <p:pic>
        <p:nvPicPr>
          <p:cNvPr descr="GitOps Graphic" id="286" name="Google Shape;286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9503" y="892714"/>
            <a:ext cx="9932994" cy="558730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0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766C62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88" name="Google Shape;288;p20"/>
          <p:cNvGrpSpPr/>
          <p:nvPr/>
        </p:nvGrpSpPr>
        <p:grpSpPr>
          <a:xfrm>
            <a:off x="4961616" y="4390171"/>
            <a:ext cx="2268766" cy="2200261"/>
            <a:chOff x="174561" y="-395"/>
            <a:chExt cx="2268766" cy="2200261"/>
          </a:xfrm>
        </p:grpSpPr>
        <p:sp>
          <p:nvSpPr>
            <p:cNvPr id="289" name="Google Shape;289;p20"/>
            <p:cNvSpPr/>
            <p:nvPr/>
          </p:nvSpPr>
          <p:spPr>
            <a:xfrm>
              <a:off x="1569488" y="15490"/>
              <a:ext cx="544541" cy="544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0"/>
            <p:cNvSpPr txBox="1"/>
            <p:nvPr/>
          </p:nvSpPr>
          <p:spPr>
            <a:xfrm>
              <a:off x="1569488" y="15490"/>
              <a:ext cx="544541" cy="544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1425" spcFirstLastPara="1" rIns="114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lang="en-US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Normal Science</a:t>
              </a: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287431" y="-395"/>
              <a:ext cx="2043026" cy="2043026"/>
            </a:xfrm>
            <a:custGeom>
              <a:rect b="b" l="l" r="r" t="t"/>
              <a:pathLst>
                <a:path extrusionOk="0" h="120000" w="120000">
                  <a:moveTo>
                    <a:pt x="108078" y="31596"/>
                  </a:moveTo>
                  <a:lnTo>
                    <a:pt x="108078" y="31596"/>
                  </a:lnTo>
                  <a:cubicBezTo>
                    <a:pt x="112357" y="38840"/>
                    <a:pt x="114945" y="46957"/>
                    <a:pt x="115647" y="55341"/>
                  </a:cubicBezTo>
                  <a:lnTo>
                    <a:pt x="119791" y="55377"/>
                  </a:lnTo>
                  <a:lnTo>
                    <a:pt x="112721" y="60456"/>
                  </a:lnTo>
                  <a:lnTo>
                    <a:pt x="105238" y="55251"/>
                  </a:lnTo>
                  <a:lnTo>
                    <a:pt x="109381" y="55287"/>
                  </a:lnTo>
                  <a:cubicBezTo>
                    <a:pt x="108689" y="48040"/>
                    <a:pt x="106411" y="41035"/>
                    <a:pt x="102708" y="34768"/>
                  </a:cubicBezTo>
                  <a:close/>
                </a:path>
              </a:pathLst>
            </a:custGeom>
            <a:solidFill>
              <a:srgbClr val="0070C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1898786" y="1028964"/>
              <a:ext cx="544541" cy="544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0"/>
            <p:cNvSpPr txBox="1"/>
            <p:nvPr/>
          </p:nvSpPr>
          <p:spPr>
            <a:xfrm>
              <a:off x="1898786" y="1028964"/>
              <a:ext cx="544541" cy="544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1425" spcFirstLastPara="1" rIns="114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lang="en-US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 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lang="en-US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Drift</a:t>
              </a:r>
              <a:endParaRPr/>
            </a:p>
          </p:txBody>
        </p:sp>
        <p:sp>
          <p:nvSpPr>
            <p:cNvPr id="294" name="Google Shape;294;p20"/>
            <p:cNvSpPr/>
            <p:nvPr/>
          </p:nvSpPr>
          <p:spPr>
            <a:xfrm>
              <a:off x="287431" y="-395"/>
              <a:ext cx="2043026" cy="2043026"/>
            </a:xfrm>
            <a:custGeom>
              <a:rect b="b" l="l" r="r" t="t"/>
              <a:pathLst>
                <a:path extrusionOk="0" h="120000" w="120000">
                  <a:moveTo>
                    <a:pt x="104276" y="94029"/>
                  </a:moveTo>
                  <a:cubicBezTo>
                    <a:pt x="98364" y="101720"/>
                    <a:pt x="90550" y="107739"/>
                    <a:pt x="81605" y="111493"/>
                  </a:cubicBezTo>
                  <a:lnTo>
                    <a:pt x="82849" y="115446"/>
                  </a:lnTo>
                  <a:lnTo>
                    <a:pt x="75836" y="110289"/>
                  </a:lnTo>
                  <a:lnTo>
                    <a:pt x="78478" y="101564"/>
                  </a:lnTo>
                  <a:lnTo>
                    <a:pt x="79722" y="105516"/>
                  </a:lnTo>
                  <a:lnTo>
                    <a:pt x="79722" y="105516"/>
                  </a:lnTo>
                  <a:cubicBezTo>
                    <a:pt x="87450" y="102167"/>
                    <a:pt x="94198" y="96906"/>
                    <a:pt x="99331" y="90228"/>
                  </a:cubicBezTo>
                  <a:close/>
                </a:path>
              </a:pathLst>
            </a:custGeom>
            <a:solidFill>
              <a:srgbClr val="0070C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1036674" y="1655325"/>
              <a:ext cx="544541" cy="544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0"/>
            <p:cNvSpPr txBox="1"/>
            <p:nvPr/>
          </p:nvSpPr>
          <p:spPr>
            <a:xfrm>
              <a:off x="1036674" y="1655325"/>
              <a:ext cx="544541" cy="544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1425" spcFirstLastPara="1" rIns="114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lang="en-US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 Crisis</a:t>
              </a:r>
              <a:endParaRPr/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287431" y="-395"/>
              <a:ext cx="2043026" cy="2043026"/>
            </a:xfrm>
            <a:custGeom>
              <a:rect b="b" l="l" r="r" t="t"/>
              <a:pathLst>
                <a:path extrusionOk="0" h="120000" w="120000">
                  <a:moveTo>
                    <a:pt x="43227" y="113263"/>
                  </a:moveTo>
                  <a:cubicBezTo>
                    <a:pt x="33974" y="110349"/>
                    <a:pt x="25640" y="105075"/>
                    <a:pt x="19045" y="97960"/>
                  </a:cubicBezTo>
                  <a:lnTo>
                    <a:pt x="15759" y="100485"/>
                  </a:lnTo>
                  <a:lnTo>
                    <a:pt x="18197" y="92128"/>
                  </a:lnTo>
                  <a:lnTo>
                    <a:pt x="27298" y="91617"/>
                  </a:lnTo>
                  <a:lnTo>
                    <a:pt x="24013" y="94141"/>
                  </a:lnTo>
                  <a:lnTo>
                    <a:pt x="24013" y="94141"/>
                  </a:lnTo>
                  <a:cubicBezTo>
                    <a:pt x="29810" y="100251"/>
                    <a:pt x="37067" y="104785"/>
                    <a:pt x="45101" y="107315"/>
                  </a:cubicBezTo>
                  <a:close/>
                </a:path>
              </a:pathLst>
            </a:custGeom>
            <a:solidFill>
              <a:srgbClr val="0070C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0"/>
            <p:cNvSpPr/>
            <p:nvPr/>
          </p:nvSpPr>
          <p:spPr>
            <a:xfrm>
              <a:off x="174561" y="1028964"/>
              <a:ext cx="544541" cy="544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0"/>
            <p:cNvSpPr txBox="1"/>
            <p:nvPr/>
          </p:nvSpPr>
          <p:spPr>
            <a:xfrm>
              <a:off x="174561" y="1028964"/>
              <a:ext cx="544541" cy="544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1425" spcFirstLastPara="1" rIns="114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lang="en-US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 Revolution</a:t>
              </a:r>
              <a:endParaRPr/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287431" y="-395"/>
              <a:ext cx="2043026" cy="2043026"/>
            </a:xfrm>
            <a:custGeom>
              <a:rect b="b" l="l" r="r" t="t"/>
              <a:pathLst>
                <a:path extrusionOk="0" h="120000" w="120000">
                  <a:moveTo>
                    <a:pt x="4161" y="60483"/>
                  </a:moveTo>
                  <a:lnTo>
                    <a:pt x="4161" y="60483"/>
                  </a:lnTo>
                  <a:cubicBezTo>
                    <a:pt x="4088" y="52070"/>
                    <a:pt x="5917" y="43749"/>
                    <a:pt x="9512" y="36142"/>
                  </a:cubicBezTo>
                  <a:lnTo>
                    <a:pt x="5943" y="34034"/>
                  </a:lnTo>
                  <a:lnTo>
                    <a:pt x="14607" y="33182"/>
                  </a:lnTo>
                  <a:lnTo>
                    <a:pt x="18474" y="41437"/>
                  </a:lnTo>
                  <a:lnTo>
                    <a:pt x="14907" y="39330"/>
                  </a:lnTo>
                  <a:lnTo>
                    <a:pt x="14907" y="39330"/>
                  </a:lnTo>
                  <a:cubicBezTo>
                    <a:pt x="11874" y="45947"/>
                    <a:pt x="10334" y="53150"/>
                    <a:pt x="10397" y="60429"/>
                  </a:cubicBezTo>
                  <a:close/>
                </a:path>
              </a:pathLst>
            </a:custGeom>
            <a:solidFill>
              <a:srgbClr val="0070C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503859" y="15490"/>
              <a:ext cx="544541" cy="544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0"/>
            <p:cNvSpPr txBox="1"/>
            <p:nvPr/>
          </p:nvSpPr>
          <p:spPr>
            <a:xfrm>
              <a:off x="503859" y="15490"/>
              <a:ext cx="544541" cy="544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1425" spcFirstLastPara="1" rIns="114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900"/>
                <a:buFont typeface="Calibri"/>
                <a:buNone/>
              </a:pPr>
              <a:r>
                <a:rPr b="1" lang="en-US" sz="9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Paradigm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rPr lang="en-US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Change</a:t>
              </a: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287431" y="-395"/>
              <a:ext cx="2043026" cy="2043026"/>
            </a:xfrm>
            <a:custGeom>
              <a:rect b="b" l="l" r="r" t="t"/>
              <a:pathLst>
                <a:path extrusionOk="0" h="120000" w="120000">
                  <a:moveTo>
                    <a:pt x="43950" y="6515"/>
                  </a:moveTo>
                  <a:lnTo>
                    <a:pt x="43950" y="6515"/>
                  </a:lnTo>
                  <a:cubicBezTo>
                    <a:pt x="52746" y="3875"/>
                    <a:pt x="62057" y="3446"/>
                    <a:pt x="71058" y="5265"/>
                  </a:cubicBezTo>
                  <a:lnTo>
                    <a:pt x="72250" y="1295"/>
                  </a:lnTo>
                  <a:lnTo>
                    <a:pt x="75154" y="9502"/>
                  </a:lnTo>
                  <a:lnTo>
                    <a:pt x="68067" y="15234"/>
                  </a:lnTo>
                  <a:lnTo>
                    <a:pt x="69257" y="11266"/>
                  </a:lnTo>
                  <a:lnTo>
                    <a:pt x="69257" y="11266"/>
                  </a:lnTo>
                  <a:cubicBezTo>
                    <a:pt x="61435" y="9780"/>
                    <a:pt x="53369" y="10200"/>
                    <a:pt x="45742" y="12488"/>
                  </a:cubicBezTo>
                  <a:close/>
                </a:path>
              </a:pathLst>
            </a:custGeom>
            <a:solidFill>
              <a:srgbClr val="0070C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20"/>
          <p:cNvSpPr txBox="1"/>
          <p:nvPr/>
        </p:nvSpPr>
        <p:spPr>
          <a:xfrm>
            <a:off x="5091600" y="5214000"/>
            <a:ext cx="20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Kuhn’s Cycle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db6035823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25" y="1061200"/>
            <a:ext cx="11101451" cy="523448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db60358236_0_0"/>
          <p:cNvSpPr txBox="1"/>
          <p:nvPr>
            <p:ph type="title"/>
          </p:nvPr>
        </p:nvSpPr>
        <p:spPr>
          <a:xfrm>
            <a:off x="415600" y="18418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A Universal User-Interface Development Platform</a:t>
            </a:r>
            <a:endParaRPr/>
          </a:p>
        </p:txBody>
      </p:sp>
      <p:sp>
        <p:nvSpPr>
          <p:cNvPr id="311" name="Google Shape;311;gdb60358236_0_0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66C62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2" name="Google Shape;312;gdb6035823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12" y="1061200"/>
            <a:ext cx="2675112" cy="7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db60358236_0_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3454" y="4710200"/>
            <a:ext cx="3062499" cy="17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db60358236_0_0"/>
          <p:cNvSpPr txBox="1"/>
          <p:nvPr/>
        </p:nvSpPr>
        <p:spPr>
          <a:xfrm>
            <a:off x="6096225" y="6434725"/>
            <a:ext cx="56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Source: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https://www.youtube.com/watch?v=fq4N0hgOWzU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"/>
          <p:cNvSpPr txBox="1"/>
          <p:nvPr>
            <p:ph type="title"/>
          </p:nvPr>
        </p:nvSpPr>
        <p:spPr>
          <a:xfrm>
            <a:off x="838200" y="1022175"/>
            <a:ext cx="10515600" cy="24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0400"/>
              <a:buNone/>
            </a:pPr>
            <a:r>
              <a:rPr b="1" i="1" lang="en-US" sz="5000"/>
              <a:t>The Web (</a:t>
            </a:r>
            <a:r>
              <a:rPr b="1" i="1" lang="en-US" sz="5000" u="sng">
                <a:solidFill>
                  <a:schemeClr val="hlink"/>
                </a:solidFill>
                <a:hlinkClick r:id="rId3"/>
              </a:rPr>
              <a:t>hyperlinked</a:t>
            </a:r>
            <a:r>
              <a:rPr b="1" i="1" lang="en-US" sz="5000"/>
              <a:t>) Data is the simplest possible</a:t>
            </a:r>
            <a:r>
              <a:rPr lang="en-US" sz="5000"/>
              <a:t> Data Structure to be </a:t>
            </a:r>
            <a:r>
              <a:rPr b="1" i="1" lang="en-US" sz="5000"/>
              <a:t>Universally</a:t>
            </a:r>
            <a:r>
              <a:rPr b="1" i="1" lang="en-US" sz="5000"/>
              <a:t> Applicable</a:t>
            </a:r>
            <a:r>
              <a:rPr lang="en-US" sz="5000"/>
              <a:t>!</a:t>
            </a:r>
            <a:endParaRPr sz="5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14338" lvl="0" marL="60958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3700"/>
              <a:t>Centralize your teamwork on </a:t>
            </a:r>
            <a:r>
              <a:rPr lang="en-US" sz="3700" u="sng">
                <a:solidFill>
                  <a:schemeClr val="hlink"/>
                </a:solidFill>
                <a:hlinkClick r:id="rId3"/>
              </a:rPr>
              <a:t>https://xlp.pub</a:t>
            </a:r>
            <a:r>
              <a:rPr lang="en-US" sz="3700"/>
              <a:t> </a:t>
            </a:r>
            <a:endParaRPr sz="3700"/>
          </a:p>
          <a:p>
            <a:pPr indent="-569372" lvl="1" marL="121916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</a:pPr>
            <a:r>
              <a:rPr lang="en-US" sz="3700"/>
              <a:t>Catch the flag: create a self-intro page</a:t>
            </a:r>
            <a:endParaRPr sz="3700"/>
          </a:p>
          <a:p>
            <a:pPr indent="-488938" lvl="0" marL="609584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2300"/>
              <a:buChar char="●"/>
            </a:pPr>
            <a:r>
              <a:rPr lang="en-US" sz="3700"/>
              <a:t>Utilize Git and GitHub for team workflow</a:t>
            </a:r>
            <a:endParaRPr sz="4100"/>
          </a:p>
          <a:p>
            <a:pPr indent="-488938" lvl="0" marL="609584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2300"/>
              <a:buChar char="●"/>
            </a:pPr>
            <a:r>
              <a:rPr lang="en-US" sz="3700"/>
              <a:t>Use Semantic MediaWiki to build Prototypes </a:t>
            </a:r>
            <a:endParaRPr sz="3700"/>
          </a:p>
          <a:p>
            <a:pPr indent="-480472" lvl="1" marL="1219169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2300"/>
              <a:buChar char="○"/>
            </a:pPr>
            <a:r>
              <a:rPr lang="en-US" sz="3700"/>
              <a:t>We can set up your </a:t>
            </a:r>
            <a:r>
              <a:rPr lang="en-US" sz="3700"/>
              <a:t>instances of</a:t>
            </a:r>
            <a:r>
              <a:rPr lang="en-US" sz="3700"/>
              <a:t> </a:t>
            </a:r>
            <a:r>
              <a:rPr lang="en-US" sz="3700" u="sng">
                <a:solidFill>
                  <a:schemeClr val="hlink"/>
                </a:solidFill>
                <a:hlinkClick r:id="rId4"/>
              </a:rPr>
              <a:t>PKC</a:t>
            </a:r>
            <a:endParaRPr sz="3700"/>
          </a:p>
        </p:txBody>
      </p:sp>
      <p:sp>
        <p:nvSpPr>
          <p:cNvPr id="325" name="Google Shape;325;p24"/>
          <p:cNvSpPr txBox="1"/>
          <p:nvPr>
            <p:ph type="title"/>
          </p:nvPr>
        </p:nvSpPr>
        <p:spPr>
          <a:xfrm>
            <a:off x="4724975" y="18425"/>
            <a:ext cx="3285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95f933283_0_0"/>
          <p:cNvSpPr/>
          <p:nvPr/>
        </p:nvSpPr>
        <p:spPr>
          <a:xfrm>
            <a:off x="3231575" y="1104900"/>
            <a:ext cx="5704500" cy="199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/>
              <a:t>Pages</a:t>
            </a:r>
            <a:endParaRPr b="1"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in </a:t>
            </a:r>
            <a:r>
              <a:rPr lang="en-US"/>
              <a:t>Web Browsers</a:t>
            </a:r>
            <a:endParaRPr/>
          </a:p>
        </p:txBody>
      </p:sp>
      <p:sp>
        <p:nvSpPr>
          <p:cNvPr id="94" name="Google Shape;94;gd95f933283_0_0"/>
          <p:cNvSpPr txBox="1"/>
          <p:nvPr>
            <p:ph type="title"/>
          </p:nvPr>
        </p:nvSpPr>
        <p:spPr>
          <a:xfrm>
            <a:off x="706550" y="-51975"/>
            <a:ext cx="10140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100"/>
              <a:t>Goal</a:t>
            </a:r>
            <a:r>
              <a:rPr lang="en-US" sz="4100"/>
              <a:t>:</a:t>
            </a:r>
            <a:r>
              <a:rPr b="0" i="0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100">
                <a:solidFill>
                  <a:srgbClr val="FF0000"/>
                </a:solidFill>
              </a:rPr>
              <a:t>Unified</a:t>
            </a:r>
            <a:r>
              <a:rPr lang="en-US" sz="4100"/>
              <a:t> Data Presentation/Collection</a:t>
            </a:r>
            <a:endParaRPr b="0" i="0" sz="4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gd95f93328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343" y="1301875"/>
            <a:ext cx="1192144" cy="11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d95f93328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9388" y="1301876"/>
            <a:ext cx="1120025" cy="11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d95f93328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9438" y="1301875"/>
            <a:ext cx="1120030" cy="118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d95f933283_0_0"/>
          <p:cNvPicPr preferRelativeResize="0"/>
          <p:nvPr/>
        </p:nvPicPr>
        <p:blipFill rotWithShape="1">
          <a:blip r:embed="rId6">
            <a:alphaModFix/>
          </a:blip>
          <a:srcRect b="0" l="22632" r="22594" t="0"/>
          <a:stretch/>
        </p:blipFill>
        <p:spPr>
          <a:xfrm>
            <a:off x="7612437" y="1301875"/>
            <a:ext cx="1093225" cy="11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d95f933283_0_0"/>
          <p:cNvSpPr/>
          <p:nvPr/>
        </p:nvSpPr>
        <p:spPr>
          <a:xfrm>
            <a:off x="2748525" y="3672288"/>
            <a:ext cx="1711152" cy="152933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Files</a:t>
            </a:r>
            <a:endParaRPr/>
          </a:p>
        </p:txBody>
      </p:sp>
      <p:sp>
        <p:nvSpPr>
          <p:cNvPr id="100" name="Google Shape;100;gd95f933283_0_0"/>
          <p:cNvSpPr/>
          <p:nvPr/>
        </p:nvSpPr>
        <p:spPr>
          <a:xfrm>
            <a:off x="7946225" y="3672300"/>
            <a:ext cx="2149625" cy="1187200"/>
          </a:xfrm>
          <a:prstGeom prst="flowChartPunched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Computational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Services</a:t>
            </a:r>
            <a:endParaRPr/>
          </a:p>
        </p:txBody>
      </p:sp>
      <p:cxnSp>
        <p:nvCxnSpPr>
          <p:cNvPr id="101" name="Google Shape;101;gd95f933283_0_0"/>
          <p:cNvCxnSpPr/>
          <p:nvPr/>
        </p:nvCxnSpPr>
        <p:spPr>
          <a:xfrm flipH="1" rot="10800000">
            <a:off x="3721822" y="3096588"/>
            <a:ext cx="1828800" cy="57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gd95f933283_0_0"/>
          <p:cNvCxnSpPr>
            <a:stCxn id="100" idx="0"/>
          </p:cNvCxnSpPr>
          <p:nvPr/>
        </p:nvCxnSpPr>
        <p:spPr>
          <a:xfrm rot="10800000">
            <a:off x="7026338" y="3112120"/>
            <a:ext cx="1994700" cy="6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gd95f933283_0_0"/>
          <p:cNvCxnSpPr>
            <a:stCxn id="104" idx="1"/>
            <a:endCxn id="99" idx="2"/>
          </p:cNvCxnSpPr>
          <p:nvPr/>
        </p:nvCxnSpPr>
        <p:spPr>
          <a:xfrm rot="10800000">
            <a:off x="3485079" y="5143788"/>
            <a:ext cx="1806600" cy="5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gd95f933283_0_0"/>
          <p:cNvCxnSpPr>
            <a:stCxn id="104" idx="3"/>
            <a:endCxn id="100" idx="2"/>
          </p:cNvCxnSpPr>
          <p:nvPr/>
        </p:nvCxnSpPr>
        <p:spPr>
          <a:xfrm flipH="1" rot="10800000">
            <a:off x="7589925" y="4740888"/>
            <a:ext cx="1431000" cy="9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gd95f933283_0_0"/>
          <p:cNvSpPr txBox="1"/>
          <p:nvPr/>
        </p:nvSpPr>
        <p:spPr>
          <a:xfrm>
            <a:off x="5389425" y="4540825"/>
            <a:ext cx="171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Internet of Things</a:t>
            </a:r>
            <a:endParaRPr/>
          </a:p>
        </p:txBody>
      </p:sp>
      <p:pic>
        <p:nvPicPr>
          <p:cNvPr id="107" name="Google Shape;107;gd95f933283_0_0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36300" y="3901942"/>
            <a:ext cx="1120025" cy="124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d95f933283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50889" y="3705888"/>
            <a:ext cx="1353511" cy="11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d95f933283_0_0"/>
          <p:cNvSpPr txBox="1"/>
          <p:nvPr/>
        </p:nvSpPr>
        <p:spPr>
          <a:xfrm>
            <a:off x="5389425" y="3184350"/>
            <a:ext cx="19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10"/>
              </a:rPr>
              <a:t>A Web3D Demo </a:t>
            </a:r>
            <a:endParaRPr/>
          </a:p>
        </p:txBody>
      </p:sp>
      <p:sp>
        <p:nvSpPr>
          <p:cNvPr id="110" name="Google Shape;110;gd95f933283_0_0"/>
          <p:cNvSpPr txBox="1"/>
          <p:nvPr/>
        </p:nvSpPr>
        <p:spPr>
          <a:xfrm>
            <a:off x="1977394" y="6267975"/>
            <a:ext cx="311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</a:t>
            </a:r>
            <a:r>
              <a:rPr lang="en-US" u="sng">
                <a:solidFill>
                  <a:schemeClr val="hlink"/>
                </a:solidFill>
                <a:hlinkClick r:id="rId11"/>
              </a:rPr>
              <a:t>ChaosToPerfection</a:t>
            </a:r>
            <a:endParaRPr/>
          </a:p>
        </p:txBody>
      </p:sp>
      <p:sp>
        <p:nvSpPr>
          <p:cNvPr id="111" name="Google Shape;111;gd95f933283_0_0"/>
          <p:cNvSpPr txBox="1"/>
          <p:nvPr/>
        </p:nvSpPr>
        <p:spPr>
          <a:xfrm>
            <a:off x="7844269" y="6267975"/>
            <a:ext cx="311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Demo: </a:t>
            </a:r>
            <a:r>
              <a:rPr lang="en-US" u="sng">
                <a:solidFill>
                  <a:schemeClr val="hlink"/>
                </a:solidFill>
                <a:hlinkClick r:id="rId12"/>
              </a:rPr>
              <a:t>VIZZIO.AI</a:t>
            </a:r>
            <a:endParaRPr/>
          </a:p>
        </p:txBody>
      </p:sp>
      <p:pic>
        <p:nvPicPr>
          <p:cNvPr id="104" name="Google Shape;104;gd95f933283_0_0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291679" y="4941025"/>
            <a:ext cx="2298246" cy="15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d95f933283_0_0"/>
          <p:cNvSpPr txBox="1"/>
          <p:nvPr/>
        </p:nvSpPr>
        <p:spPr>
          <a:xfrm>
            <a:off x="5095900" y="6470350"/>
            <a:ext cx="26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15"/>
              </a:rPr>
              <a:t>Huawei Digital Twin Vision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96111b02c_3_9"/>
          <p:cNvSpPr txBox="1"/>
          <p:nvPr>
            <p:ph type="title"/>
          </p:nvPr>
        </p:nvSpPr>
        <p:spPr>
          <a:xfrm>
            <a:off x="706550" y="-51975"/>
            <a:ext cx="10140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100"/>
              <a:t>A Digital Twin Demo in Browsers</a:t>
            </a:r>
            <a:endParaRPr b="0" i="0" sz="4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gd96111b02c_3_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850" y="1389725"/>
            <a:ext cx="7929350" cy="468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d96111b02c_3_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2475" y="2824375"/>
            <a:ext cx="5097601" cy="27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" name="Google Shape;124;p3"/>
          <p:cNvGraphicFramePr/>
          <p:nvPr/>
        </p:nvGraphicFramePr>
        <p:xfrm>
          <a:off x="601311" y="120638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{41EC8A83-F9AB-48F6-9811-BF1E94D38380}</a:tableStyleId>
              </a:tblPr>
              <a:tblGrid>
                <a:gridCol w="3504425"/>
                <a:gridCol w="4132575"/>
                <a:gridCol w="3352400"/>
              </a:tblGrid>
              <a:tr h="1588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Asset </a:t>
                      </a:r>
                      <a:r>
                        <a:rPr lang="en-US" sz="3200">
                          <a:latin typeface="Arial"/>
                          <a:ea typeface="Arial"/>
                          <a:cs typeface="Arial"/>
                          <a:sym typeface="Arial"/>
                        </a:rPr>
                        <a:t>Class</a:t>
                      </a:r>
                      <a:endParaRPr sz="3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Arial"/>
                          <a:ea typeface="Arial"/>
                          <a:cs typeface="Arial"/>
                          <a:sym typeface="Arial"/>
                        </a:rPr>
                        <a:t>Transactions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latin typeface="Arial"/>
                          <a:ea typeface="Arial"/>
                          <a:cs typeface="Arial"/>
                          <a:sym typeface="Arial"/>
                        </a:rPr>
                        <a:t>Asset Container</a:t>
                      </a:r>
                      <a:endParaRPr sz="3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911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Page</a:t>
                      </a:r>
                      <a:endParaRPr sz="24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Presentation/Edit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Page Database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1225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File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Changing File Structures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GitH</a:t>
                      </a:r>
                      <a:r>
                        <a:rPr lang="en-US" sz="2400">
                          <a:latin typeface="Arial"/>
                          <a:ea typeface="Arial"/>
                          <a:cs typeface="Arial"/>
                          <a:sym typeface="Arial"/>
                        </a:rPr>
                        <a:t>ub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91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Service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Execute Programs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DockerH</a:t>
                      </a: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u</a:t>
                      </a:r>
                      <a:r>
                        <a:rPr lang="en-US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sz="1000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25" name="Google Shape;125;p3"/>
          <p:cNvSpPr txBox="1"/>
          <p:nvPr/>
        </p:nvSpPr>
        <p:spPr>
          <a:xfrm>
            <a:off x="2060429" y="0"/>
            <a:ext cx="683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Types of Data Asset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4137" y="5150152"/>
            <a:ext cx="836725" cy="59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76974" y="4101999"/>
            <a:ext cx="961869" cy="40166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"/>
          <p:cNvSpPr txBox="1"/>
          <p:nvPr>
            <p:ph idx="12" type="sldNum"/>
          </p:nvPr>
        </p:nvSpPr>
        <p:spPr>
          <a:xfrm>
            <a:off x="8981467" y="639032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fld id="{00000000-1234-1234-1234-123412341234}" type="slidenum">
              <a:rPr b="0" i="0" lang="en-US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3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48131" y="2932432"/>
            <a:ext cx="588753" cy="737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00" y="2932426"/>
            <a:ext cx="737425" cy="7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00" y="3934114"/>
            <a:ext cx="737425" cy="7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00" y="5078276"/>
            <a:ext cx="737425" cy="7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 txBox="1"/>
          <p:nvPr>
            <p:ph type="title"/>
          </p:nvPr>
        </p:nvSpPr>
        <p:spPr>
          <a:xfrm>
            <a:off x="415600" y="1841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Web Pages: a Unifying Data Presentation/Editable Format</a:t>
            </a:r>
            <a:endParaRPr/>
          </a:p>
        </p:txBody>
      </p:sp>
      <p:sp>
        <p:nvSpPr>
          <p:cNvPr id="138" name="Google Shape;138;p4"/>
          <p:cNvSpPr txBox="1"/>
          <p:nvPr/>
        </p:nvSpPr>
        <p:spPr>
          <a:xfrm>
            <a:off x="415600" y="5732116"/>
            <a:ext cx="1151821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Berners-Lee called his vision for the web “utopian.”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 the idea of </a:t>
            </a:r>
            <a:r>
              <a:rPr b="1"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Universal</a:t>
            </a:r>
            <a:r>
              <a:rPr b="1"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Resource Locator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(URL)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grpSp>
        <p:nvGrpSpPr>
          <p:cNvPr id="139" name="Google Shape;139;p4"/>
          <p:cNvGrpSpPr/>
          <p:nvPr/>
        </p:nvGrpSpPr>
        <p:grpSpPr>
          <a:xfrm>
            <a:off x="236231" y="1636140"/>
            <a:ext cx="5180417" cy="3799989"/>
            <a:chOff x="244956" y="1286436"/>
            <a:chExt cx="3885313" cy="2849992"/>
          </a:xfrm>
        </p:grpSpPr>
        <p:pic>
          <p:nvPicPr>
            <p:cNvPr descr="Screen-shot of the first line-mode browser" id="140" name="Google Shape;140;p4">
              <a:hlinkClick r:id="rId3"/>
            </p:cNvPr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4956" y="1286436"/>
              <a:ext cx="3885313" cy="28499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4"/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Tim Berners-Lee..." id="142" name="Google Shape;142;p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4091" y="1636140"/>
            <a:ext cx="5682228" cy="379998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4"/>
          <p:cNvSpPr txBox="1"/>
          <p:nvPr/>
        </p:nvSpPr>
        <p:spPr>
          <a:xfrm>
            <a:off x="920675" y="5701325"/>
            <a:ext cx="93015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"/>
          <p:cNvSpPr txBox="1"/>
          <p:nvPr/>
        </p:nvSpPr>
        <p:spPr>
          <a:xfrm>
            <a:off x="6185025" y="6457800"/>
            <a:ext cx="23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https://www.opte.org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"/>
          <p:cNvSpPr txBox="1"/>
          <p:nvPr>
            <p:ph type="title"/>
          </p:nvPr>
        </p:nvSpPr>
        <p:spPr>
          <a:xfrm>
            <a:off x="415600" y="1841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Wiki: </a:t>
            </a:r>
            <a:r>
              <a:rPr b="1" i="1" lang="en-US">
                <a:solidFill>
                  <a:srgbClr val="FF0000"/>
                </a:solidFill>
              </a:rPr>
              <a:t>Quick</a:t>
            </a:r>
            <a:r>
              <a:rPr lang="en-US"/>
              <a:t> Data Publishing enabled Mass Collaboration</a:t>
            </a:r>
            <a:endParaRPr/>
          </a:p>
        </p:txBody>
      </p:sp>
      <p:sp>
        <p:nvSpPr>
          <p:cNvPr id="150" name="Google Shape;150;p5"/>
          <p:cNvSpPr txBox="1"/>
          <p:nvPr/>
        </p:nvSpPr>
        <p:spPr>
          <a:xfrm>
            <a:off x="8187361" y="6497916"/>
            <a:ext cx="993900" cy="15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sng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https://xlp.mit.edu</a:t>
            </a:r>
            <a:endParaRPr sz="9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6176" y="1624025"/>
            <a:ext cx="6814225" cy="472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4475" y="1212775"/>
            <a:ext cx="3383300" cy="51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/>
          <p:nvPr>
            <p:ph type="title"/>
          </p:nvPr>
        </p:nvSpPr>
        <p:spPr>
          <a:xfrm>
            <a:off x="415600" y="1841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Two </a:t>
            </a:r>
            <a:r>
              <a:rPr lang="en-US"/>
              <a:t>Fundamental</a:t>
            </a:r>
            <a:r>
              <a:rPr lang="en-US"/>
              <a:t> Properties of Assets: Namespace and Time</a:t>
            </a:r>
            <a:endParaRPr/>
          </a:p>
        </p:txBody>
      </p:sp>
      <p:sp>
        <p:nvSpPr>
          <p:cNvPr id="158" name="Google Shape;158;p8"/>
          <p:cNvSpPr txBox="1"/>
          <p:nvPr/>
        </p:nvSpPr>
        <p:spPr>
          <a:xfrm>
            <a:off x="5248811" y="6619841"/>
            <a:ext cx="993862" cy="1538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https://xlp.mit.edu</a:t>
            </a:r>
            <a:endParaRPr sz="9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9175" y="1605037"/>
            <a:ext cx="6045975" cy="41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934418"/>
            <a:ext cx="5516939" cy="553302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8"/>
          <p:cNvSpPr/>
          <p:nvPr/>
        </p:nvSpPr>
        <p:spPr>
          <a:xfrm>
            <a:off x="929875" y="2911925"/>
            <a:ext cx="993900" cy="381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8"/>
          <p:cNvSpPr/>
          <p:nvPr/>
        </p:nvSpPr>
        <p:spPr>
          <a:xfrm>
            <a:off x="6873450" y="2149925"/>
            <a:ext cx="701100" cy="381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/>
          <p:nvPr>
            <p:ph type="title"/>
          </p:nvPr>
        </p:nvSpPr>
        <p:spPr>
          <a:xfrm>
            <a:off x="415600" y="1841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/>
              <a:t>Embedding </a:t>
            </a:r>
            <a:r>
              <a:rPr lang="en-US"/>
              <a:t>Multimedia</a:t>
            </a:r>
            <a:r>
              <a:rPr lang="en-US"/>
              <a:t> Data in a Page</a:t>
            </a:r>
            <a:endParaRPr/>
          </a:p>
        </p:txBody>
      </p:sp>
      <p:sp>
        <p:nvSpPr>
          <p:cNvPr id="168" name="Google Shape;168;p6"/>
          <p:cNvSpPr txBox="1"/>
          <p:nvPr/>
        </p:nvSpPr>
        <p:spPr>
          <a:xfrm>
            <a:off x="3743065" y="1083969"/>
            <a:ext cx="4018921" cy="7386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sng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https://xlp.pub/</a:t>
            </a:r>
            <a:endParaRPr sz="4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0400" y="2271019"/>
            <a:ext cx="6096000" cy="30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600" y="1162975"/>
            <a:ext cx="1183095" cy="491829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/>
          <p:cNvSpPr/>
          <p:nvPr/>
        </p:nvSpPr>
        <p:spPr>
          <a:xfrm>
            <a:off x="248575" y="5551014"/>
            <a:ext cx="1350120" cy="28802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10297" y="2369199"/>
            <a:ext cx="4058317" cy="27643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6"/>
          <p:cNvCxnSpPr/>
          <p:nvPr/>
        </p:nvCxnSpPr>
        <p:spPr>
          <a:xfrm flipH="1" rot="10800000">
            <a:off x="3169581" y="2527308"/>
            <a:ext cx="2582945" cy="1123937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I Template">
  <a:themeElements>
    <a:clrScheme name="Teaching Palet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66C62"/>
      </a:accent1>
      <a:accent2>
        <a:srgbClr val="009CE3"/>
      </a:accent2>
      <a:accent3>
        <a:srgbClr val="E4B300"/>
      </a:accent3>
      <a:accent4>
        <a:srgbClr val="E20252"/>
      </a:accent4>
      <a:accent5>
        <a:srgbClr val="02D484"/>
      </a:accent5>
      <a:accent6>
        <a:srgbClr val="40404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2021-05-01T09:26:55Z</dcterms:created>
  <dc:creator>Microsoft Office User</dc:creator>
</cp:coreProperties>
</file>